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420" r:id="rId2"/>
    <p:sldId id="442" r:id="rId3"/>
    <p:sldId id="421" r:id="rId4"/>
    <p:sldId id="424" r:id="rId5"/>
    <p:sldId id="422" r:id="rId6"/>
    <p:sldId id="436" r:id="rId7"/>
    <p:sldId id="423" r:id="rId8"/>
    <p:sldId id="434" r:id="rId9"/>
    <p:sldId id="427" r:id="rId10"/>
    <p:sldId id="428" r:id="rId11"/>
    <p:sldId id="429" r:id="rId12"/>
    <p:sldId id="432" r:id="rId13"/>
    <p:sldId id="430" r:id="rId14"/>
    <p:sldId id="431" r:id="rId15"/>
    <p:sldId id="433" r:id="rId16"/>
    <p:sldId id="437" r:id="rId17"/>
    <p:sldId id="438" r:id="rId18"/>
    <p:sldId id="439" r:id="rId19"/>
    <p:sldId id="440" r:id="rId20"/>
    <p:sldId id="276" r:id="rId21"/>
    <p:sldId id="441" r:id="rId22"/>
    <p:sldId id="443" r:id="rId23"/>
    <p:sldId id="444" r:id="rId24"/>
    <p:sldId id="445" r:id="rId25"/>
    <p:sldId id="473" r:id="rId26"/>
    <p:sldId id="471" r:id="rId27"/>
    <p:sldId id="472" r:id="rId28"/>
    <p:sldId id="474" r:id="rId29"/>
    <p:sldId id="475" r:id="rId30"/>
    <p:sldId id="275" r:id="rId31"/>
    <p:sldId id="446" r:id="rId32"/>
    <p:sldId id="447" r:id="rId33"/>
    <p:sldId id="450" r:id="rId34"/>
    <p:sldId id="451" r:id="rId35"/>
    <p:sldId id="452" r:id="rId36"/>
    <p:sldId id="458" r:id="rId37"/>
    <p:sldId id="466" r:id="rId38"/>
    <p:sldId id="468" r:id="rId39"/>
    <p:sldId id="460" r:id="rId40"/>
    <p:sldId id="467" r:id="rId41"/>
    <p:sldId id="470" r:id="rId42"/>
    <p:sldId id="469" r:id="rId43"/>
    <p:sldId id="464" r:id="rId44"/>
    <p:sldId id="465" r:id="rId45"/>
    <p:sldId id="461" r:id="rId46"/>
    <p:sldId id="454" r:id="rId47"/>
    <p:sldId id="455" r:id="rId48"/>
    <p:sldId id="459" r:id="rId49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2">
          <p15:clr>
            <a:srgbClr val="A4A3A4"/>
          </p15:clr>
        </p15:guide>
        <p15:guide id="2" orient="horz" pos="3206">
          <p15:clr>
            <a:srgbClr val="A4A3A4"/>
          </p15:clr>
        </p15:guide>
        <p15:guide id="3" pos="245">
          <p15:clr>
            <a:srgbClr val="A4A3A4"/>
          </p15:clr>
        </p15:guide>
        <p15:guide id="4" pos="4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64" autoAdjust="0"/>
  </p:normalViewPr>
  <p:slideViewPr>
    <p:cSldViewPr snapToGrid="0">
      <p:cViewPr>
        <p:scale>
          <a:sx n="125" d="100"/>
          <a:sy n="125" d="100"/>
        </p:scale>
        <p:origin x="1218" y="54"/>
      </p:cViewPr>
      <p:guideLst>
        <p:guide orient="horz" pos="872"/>
        <p:guide orient="horz" pos="3206"/>
        <p:guide pos="245"/>
        <p:guide pos="45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21B1DD8-4682-48F4-9737-C0B56DBBFA2C}" type="datetime1">
              <a:rPr lang="de-DE" sz="800" smtClean="0"/>
              <a:t>26.11.2023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38CCDC1-595F-42C6-927A-BDA4480CC9E4}" type="datetime1">
              <a:rPr lang="de-DE" smtClean="0"/>
              <a:t>26.11.2023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1pPr>
            <a:lvl2pPr marL="742889" indent="-28572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2pPr>
            <a:lvl3pPr marL="1142907" indent="-22858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3pPr>
            <a:lvl4pPr marL="1600070" indent="-22858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4pPr>
            <a:lvl5pPr marL="2057232" indent="-22858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5pPr>
            <a:lvl6pPr marL="2514395" indent="-22858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6pPr>
            <a:lvl7pPr marL="2971559" indent="-22858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7pPr>
            <a:lvl8pPr marL="3428722" indent="-22858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8pPr>
            <a:lvl9pPr marL="3885884" indent="-22858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24" charset="-128"/>
              </a:defRPr>
            </a:lvl9pPr>
          </a:lstStyle>
          <a:p>
            <a:pPr>
              <a:spcBef>
                <a:spcPct val="0"/>
              </a:spcBef>
            </a:pPr>
            <a:fld id="{4C728706-2736-4FD7-8E58-504AF853878B}" type="slidenum">
              <a:rPr lang="de-DE" altLang="de-DE" smtClean="0"/>
              <a:pPr>
                <a:spcBef>
                  <a:spcPct val="0"/>
                </a:spcBef>
              </a:pPr>
              <a:t>1</a:t>
            </a:fld>
            <a:endParaRPr lang="de-DE" altLang="de-D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76575" y="554038"/>
            <a:ext cx="3689350" cy="2767012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05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in determining when to stop the contraction.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38CCDC1-595F-42C6-927A-BDA4480CC9E4}" type="datetime1">
              <a:rPr lang="de-DE" smtClean="0"/>
              <a:t>26.11.2023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pic>
        <p:nvPicPr>
          <p:cNvPr id="12" name="Grafik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152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1784" y="32400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7" y="4075198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4"/>
            <a:ext cx="3300000" cy="3708431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7"/>
            <a:ext cx="3300000" cy="336314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7"/>
            <a:ext cx="3300000" cy="336314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8" name="Footer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9" name="Slide Number Placeholde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381125"/>
            <a:ext cx="3480717" cy="3708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1854" y="1115372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1854" y="255568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1854" y="3995999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DDB933-3D3B-40DD-BEA4-434C1AE3A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A9A042E-4F6F-4656-B405-60AB06B60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0B1DDAC-9C79-4860-8227-F69102BAD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7" y="2315783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74370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47064" y="2315783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19579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45209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45209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A558E-7E13-42C9-900A-7F565E787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282975-84BA-4A42-8D6B-B37147D64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333689C-2B9B-473B-B2AF-1FA654DB7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63" y="366020"/>
            <a:ext cx="6839479" cy="27829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7" name="Text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3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141837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5798" y="2315783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9740" y="2315784"/>
            <a:ext cx="2100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FD7702-782D-432F-B6B9-55823EA855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E4140F-D867-4224-BA6C-5F2143EBF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 hidden="1">
            <a:extLst>
              <a:ext uri="{FF2B5EF4-FFF2-40B4-BE49-F238E27FC236}">
                <a16:creationId xmlns:a16="http://schemas.microsoft.com/office/drawing/2014/main" id="{C92232D8-BDB5-4AD2-BA08-492DBD156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938" y="2315785"/>
            <a:ext cx="1692917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21211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0567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924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984317-E659-4634-8B67-DD1BB9D8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2785F-9AF6-4166-9918-DC23507B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0B6F66C-141C-49CE-A0B8-5964567C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pic>
        <p:nvPicPr>
          <p:cNvPr id="12" name="Grafik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1152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1784" y="32400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7" y="4075198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0435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e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4" name="Foot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baseline="0" dirty="0">
                <a:solidFill>
                  <a:schemeClr val="tx1"/>
                </a:solidFill>
              </a:rPr>
              <a:t> </a:t>
            </a:r>
            <a:r>
              <a:rPr lang="de-DE" sz="2000" b="1" baseline="0" dirty="0" err="1">
                <a:solidFill>
                  <a:schemeClr val="tx1"/>
                </a:solidFill>
              </a:rPr>
              <a:t>you</a:t>
            </a:r>
            <a:r>
              <a:rPr lang="de-DE" sz="2000" b="1" baseline="0" dirty="0">
                <a:solidFill>
                  <a:schemeClr val="tx1"/>
                </a:solidFill>
              </a:rPr>
              <a:t>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-Mail">
            <a:extLst>
              <a:ext uri="{FF2B5EF4-FFF2-40B4-BE49-F238E27FC236}">
                <a16:creationId xmlns:a16="http://schemas.microsoft.com/office/drawing/2014/main" id="{ACA23F80-9AF9-4470-BBE4-89C7578BEC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7" name="Email Adresse">
            <a:extLst>
              <a:ext uri="{FF2B5EF4-FFF2-40B4-BE49-F238E27FC236}">
                <a16:creationId xmlns:a16="http://schemas.microsoft.com/office/drawing/2014/main" id="{7308515A-8A22-46AD-9FA1-5ED7242695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83246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8" name="Telefonnummer">
            <a:extLst>
              <a:ext uri="{FF2B5EF4-FFF2-40B4-BE49-F238E27FC236}">
                <a16:creationId xmlns:a16="http://schemas.microsoft.com/office/drawing/2014/main" id="{633922B5-5EE4-4A6B-8260-E61B554BC0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47400" y="2988485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9750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29" name="Durchwahl">
            <a:extLst>
              <a:ext uri="{FF2B5EF4-FFF2-40B4-BE49-F238E27FC236}">
                <a16:creationId xmlns:a16="http://schemas.microsoft.com/office/drawing/2014/main" id="{79CFC5BE-3431-4690-BD14-F61282CDAF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39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0" name="www">
            <a:extLst>
              <a:ext uri="{FF2B5EF4-FFF2-40B4-BE49-F238E27FC236}">
                <a16:creationId xmlns:a16="http://schemas.microsoft.com/office/drawing/2014/main" id="{71E81CEA-9BDB-4ED4-8CB1-F7AAEBD7824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7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1" name="Webadresse">
            <a:extLst>
              <a:ext uri="{FF2B5EF4-FFF2-40B4-BE49-F238E27FC236}">
                <a16:creationId xmlns:a16="http://schemas.microsoft.com/office/drawing/2014/main" id="{A7131975-9EBD-405E-B53B-FD648C6B91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8" y="3249157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2" name="Universität Stuttgart">
            <a:extLst>
              <a:ext uri="{FF2B5EF4-FFF2-40B4-BE49-F238E27FC236}">
                <a16:creationId xmlns:a16="http://schemas.microsoft.com/office/drawing/2014/main" id="{47FD55A5-7A1D-4E38-B9F0-AB606B4B6F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1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3" name="Abteilung Institut">
            <a:extLst>
              <a:ext uri="{FF2B5EF4-FFF2-40B4-BE49-F238E27FC236}">
                <a16:creationId xmlns:a16="http://schemas.microsoft.com/office/drawing/2014/main" id="{852E9B92-E4B2-4F64-A5DE-8934CB30F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4" name="Adressfeld">
            <a:extLst>
              <a:ext uri="{FF2B5EF4-FFF2-40B4-BE49-F238E27FC236}">
                <a16:creationId xmlns:a16="http://schemas.microsoft.com/office/drawing/2014/main" id="{E2705CDC-6CE7-4A26-8B5F-5E040DD672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pic>
        <p:nvPicPr>
          <p:cNvPr id="15" name="Grafi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baseline="0" dirty="0">
                <a:solidFill>
                  <a:schemeClr val="bg1"/>
                </a:solidFill>
              </a:rPr>
              <a:t> </a:t>
            </a:r>
            <a:r>
              <a:rPr lang="de-DE" sz="2000" b="1" baseline="0" dirty="0" err="1">
                <a:solidFill>
                  <a:schemeClr val="bg1"/>
                </a:solidFill>
              </a:rPr>
              <a:t>you</a:t>
            </a:r>
            <a:r>
              <a:rPr lang="de-DE" sz="2000" b="1" baseline="0" dirty="0">
                <a:solidFill>
                  <a:schemeClr val="bg1"/>
                </a:solidFill>
              </a:rPr>
              <a:t>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7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7" name="E-Mail">
            <a:extLst>
              <a:ext uri="{FF2B5EF4-FFF2-40B4-BE49-F238E27FC236}">
                <a16:creationId xmlns:a16="http://schemas.microsoft.com/office/drawing/2014/main" id="{13513017-653C-4A2D-A7A7-13FACB76C0B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8" name="Email Adresse">
            <a:extLst>
              <a:ext uri="{FF2B5EF4-FFF2-40B4-BE49-F238E27FC236}">
                <a16:creationId xmlns:a16="http://schemas.microsoft.com/office/drawing/2014/main" id="{BE7FE593-C450-4CB7-BDCD-8BA096B8A4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83246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46" name="phone">
            <a:extLst>
              <a:ext uri="{FF2B5EF4-FFF2-40B4-BE49-F238E27FC236}">
                <a16:creationId xmlns:a16="http://schemas.microsoft.com/office/drawing/2014/main" id="{40BEA16B-358D-48E9-B2AD-E92080CBC9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47400" y="2988485"/>
            <a:ext cx="1745931" cy="24578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de-DE" sz="1200" b="0" dirty="0" smtClean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>
              <a:spcAft>
                <a:spcPts val="0"/>
              </a:spcAft>
              <a:buNone/>
              <a:tabLst>
                <a:tab pos="541338" algn="l"/>
              </a:tabLst>
            </a:pPr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40" name="Durchwahl">
            <a:extLst>
              <a:ext uri="{FF2B5EF4-FFF2-40B4-BE49-F238E27FC236}">
                <a16:creationId xmlns:a16="http://schemas.microsoft.com/office/drawing/2014/main" id="{36CD0B50-D845-4B60-BCF6-24045DC68A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39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41" name="www">
            <a:extLst>
              <a:ext uri="{FF2B5EF4-FFF2-40B4-BE49-F238E27FC236}">
                <a16:creationId xmlns:a16="http://schemas.microsoft.com/office/drawing/2014/main" id="{02AB2C34-53D1-451C-83D5-F20A9B3CCB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7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42" name="Webadresse">
            <a:extLst>
              <a:ext uri="{FF2B5EF4-FFF2-40B4-BE49-F238E27FC236}">
                <a16:creationId xmlns:a16="http://schemas.microsoft.com/office/drawing/2014/main" id="{6B369112-743C-47C5-8537-6C89E0F70B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8" y="3249157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43" name="Universität Stuttgart">
            <a:extLst>
              <a:ext uri="{FF2B5EF4-FFF2-40B4-BE49-F238E27FC236}">
                <a16:creationId xmlns:a16="http://schemas.microsoft.com/office/drawing/2014/main" id="{CC09B101-91F2-4E83-8959-4BC1BE533DF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1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44" name="Abteilung Institut">
            <a:extLst>
              <a:ext uri="{FF2B5EF4-FFF2-40B4-BE49-F238E27FC236}">
                <a16:creationId xmlns:a16="http://schemas.microsoft.com/office/drawing/2014/main" id="{048E347B-9268-446E-8D2D-A5156F1911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45" name="Adressfeld">
            <a:extLst>
              <a:ext uri="{FF2B5EF4-FFF2-40B4-BE49-F238E27FC236}">
                <a16:creationId xmlns:a16="http://schemas.microsoft.com/office/drawing/2014/main" id="{E2E12216-EC4D-4B9A-BEBE-F92E6574C2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5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baseline="0" dirty="0">
                <a:solidFill>
                  <a:schemeClr val="tx1"/>
                </a:solidFill>
              </a:rPr>
              <a:t> </a:t>
            </a:r>
            <a:r>
              <a:rPr lang="de-DE" sz="2000" b="1" baseline="0" dirty="0" err="1">
                <a:solidFill>
                  <a:schemeClr val="tx1"/>
                </a:solidFill>
              </a:rPr>
              <a:t>you</a:t>
            </a:r>
            <a:r>
              <a:rPr lang="de-DE" sz="2000" b="1" baseline="0" dirty="0">
                <a:solidFill>
                  <a:schemeClr val="tx1"/>
                </a:solidFill>
              </a:rPr>
              <a:t>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-Mail">
            <a:extLst>
              <a:ext uri="{FF2B5EF4-FFF2-40B4-BE49-F238E27FC236}">
                <a16:creationId xmlns:a16="http://schemas.microsoft.com/office/drawing/2014/main" id="{E1D3F84A-2FA4-4C35-82A4-9BA3B03135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8" name="Email Adresse">
            <a:extLst>
              <a:ext uri="{FF2B5EF4-FFF2-40B4-BE49-F238E27FC236}">
                <a16:creationId xmlns:a16="http://schemas.microsoft.com/office/drawing/2014/main" id="{DCD436A9-8076-4291-AF5B-D85F8E62F5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83246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1" name="Telefonnummer">
            <a:extLst>
              <a:ext uri="{FF2B5EF4-FFF2-40B4-BE49-F238E27FC236}">
                <a16:creationId xmlns:a16="http://schemas.microsoft.com/office/drawing/2014/main" id="{AFC1340E-098D-4D6B-906E-CF770FE4D3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47400" y="2988485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9750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22" name="Durchwahl">
            <a:extLst>
              <a:ext uri="{FF2B5EF4-FFF2-40B4-BE49-F238E27FC236}">
                <a16:creationId xmlns:a16="http://schemas.microsoft.com/office/drawing/2014/main" id="{073D9B83-9A2A-4CEB-9210-93AD8D31B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39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www">
            <a:extLst>
              <a:ext uri="{FF2B5EF4-FFF2-40B4-BE49-F238E27FC236}">
                <a16:creationId xmlns:a16="http://schemas.microsoft.com/office/drawing/2014/main" id="{A760D82A-46C1-40FD-9619-B6A10B22A5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7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24" name="Webadresse">
            <a:extLst>
              <a:ext uri="{FF2B5EF4-FFF2-40B4-BE49-F238E27FC236}">
                <a16:creationId xmlns:a16="http://schemas.microsoft.com/office/drawing/2014/main" id="{3029242E-0BF9-473E-A070-DC0342AB68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8" y="3249157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5" name="Universität Stuttgart">
            <a:extLst>
              <a:ext uri="{FF2B5EF4-FFF2-40B4-BE49-F238E27FC236}">
                <a16:creationId xmlns:a16="http://schemas.microsoft.com/office/drawing/2014/main" id="{74AA30DA-7126-454F-9C24-D18B000DAE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1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26" name="Abteilung Institut">
            <a:extLst>
              <a:ext uri="{FF2B5EF4-FFF2-40B4-BE49-F238E27FC236}">
                <a16:creationId xmlns:a16="http://schemas.microsoft.com/office/drawing/2014/main" id="{E9E7C465-F637-4187-8E41-5249C0705D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6006FAAB-1CE3-4DE5-908C-AC34C45643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385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baseline="0" dirty="0">
                <a:solidFill>
                  <a:schemeClr val="bg1"/>
                </a:solidFill>
              </a:rPr>
              <a:t> </a:t>
            </a:r>
            <a:r>
              <a:rPr lang="de-DE" sz="2000" b="1" baseline="0" dirty="0" err="1">
                <a:solidFill>
                  <a:schemeClr val="bg1"/>
                </a:solidFill>
              </a:rPr>
              <a:t>you</a:t>
            </a:r>
            <a:r>
              <a:rPr lang="de-DE" sz="2000" b="1" baseline="0" dirty="0">
                <a:solidFill>
                  <a:schemeClr val="bg1"/>
                </a:solidFill>
              </a:rPr>
              <a:t>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7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E-Mail">
            <a:extLst>
              <a:ext uri="{FF2B5EF4-FFF2-40B4-BE49-F238E27FC236}">
                <a16:creationId xmlns:a16="http://schemas.microsoft.com/office/drawing/2014/main" id="{831E7E58-60B8-416B-8606-DA57BFF304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BA7E088D-8CC7-4E43-9558-AA461A29D2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25883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19" name="phone">
            <a:extLst>
              <a:ext uri="{FF2B5EF4-FFF2-40B4-BE49-F238E27FC236}">
                <a16:creationId xmlns:a16="http://schemas.microsoft.com/office/drawing/2014/main" id="{77E732AA-F853-4CE1-9BF5-03B788A74A5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47400" y="2988485"/>
            <a:ext cx="1745931" cy="24578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de-DE" sz="1200" b="0" dirty="0" smtClean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>
              <a:spcAft>
                <a:spcPts val="0"/>
              </a:spcAft>
              <a:buNone/>
              <a:tabLst>
                <a:tab pos="541338" algn="l"/>
              </a:tabLst>
            </a:pPr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0168A4BD-37D4-43A6-88A3-82E278BC4B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258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BA6D683C-CE68-4885-A142-CB1A20A2C5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7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CDC2FB2B-2D49-4B8A-BD17-FF9E29E18C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8" y="3249157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E6F2CFBA-5038-42BB-B9CB-4D678D6AFA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1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6A2DF032-FBC7-4796-B1F9-16AD9C43DC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F6D4DE8D-A0F0-4D26-954E-6AA5DB972D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334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E174-3A89-6136-7F13-B8DA99A1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D90F-D401-7105-57E2-A12311FA8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6CDF7-CDB0-E4D1-33FE-12B52E9A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80FAC-163B-45C4-89CE-2AD2FE8D85C5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D71B5-05B2-FAAC-8CEC-C172A85B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3592-EC8D-7DF1-BF4D-995B4008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EF321-022F-4C22-8E90-B3E36E55D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9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pic>
        <p:nvPicPr>
          <p:cNvPr id="12" name="Grafik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152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1784" y="32400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7" y="4075198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41859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152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Titelfolie Institute – Text durch Klicken hinzufügen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1784" y="32400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5963815" y="4075199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82253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6382" y="1004404"/>
            <a:ext cx="3441772" cy="3441772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080000" anchor="b" anchorCtr="0">
            <a:noAutofit/>
          </a:bodyPr>
          <a:lstStyle>
            <a:lvl1pPr marL="0" indent="0" algn="l">
              <a:lnSpc>
                <a:spcPct val="90000"/>
              </a:lnSpc>
              <a:defRPr sz="2300" b="1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Titelfolie 2 Institute – Text durch Klicken 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91390" y="2952000"/>
            <a:ext cx="2580529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381125"/>
            <a:ext cx="6839479" cy="37084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AB80D1-4563-4A73-ACCF-A4917FC3C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CDB80E-EF10-4C33-9D7B-C02D0DD0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49F71C-06AB-4328-B8E6-19F8C3874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396000"/>
            <a:ext cx="6839479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381125"/>
            <a:ext cx="6839479" cy="370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263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92" r:id="rId3"/>
    <p:sldLayoutId id="2147483688" r:id="rId4"/>
    <p:sldLayoutId id="2147483675" r:id="rId5"/>
    <p:sldLayoutId id="214748366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  <p:sldLayoutId id="2147483689" r:id="rId24"/>
    <p:sldLayoutId id="2147483690" r:id="rId25"/>
    <p:sldLayoutId id="2147483693" r:id="rId26"/>
  </p:sldLayoutIdLst>
  <p:hf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70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Gebäude auf unserem Campus in Vaihingen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 b="14661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 sz="2000" dirty="0"/>
              <a:t>Method of Segmentation to aid in effective knitting</a:t>
            </a:r>
          </a:p>
        </p:txBody>
      </p:sp>
      <p:sp>
        <p:nvSpPr>
          <p:cNvPr id="7" name="Textfeld 4"/>
          <p:cNvSpPr txBox="1">
            <a:spLocks noChangeArrowheads="1"/>
          </p:cNvSpPr>
          <p:nvPr/>
        </p:nvSpPr>
        <p:spPr bwMode="auto">
          <a:xfrm rot="16200000">
            <a:off x="6890017" y="4338430"/>
            <a:ext cx="1223037" cy="1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1pPr>
            <a:lvl2pPr marL="742950" indent="-285750" eaLnBrk="0" hangingPunct="0"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2pPr>
            <a:lvl3pPr marL="1143000" indent="-228600" eaLnBrk="0" hangingPunct="0"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3pPr>
            <a:lvl4pPr marL="1600200" indent="-228600" eaLnBrk="0" hangingPunct="0"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4pPr>
            <a:lvl5pPr marL="2057400" indent="-228600" eaLnBrk="0" hangingPunct="0"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1F3A45"/>
                </a:solidFill>
                <a:latin typeface="Arial" charset="0"/>
                <a:ea typeface="ＭＳ Ｐゴシック" pitchFamily="124" charset="-128"/>
              </a:defRPr>
            </a:lvl9pPr>
          </a:lstStyle>
          <a:p>
            <a:pPr eaLnBrk="1" hangingPunct="1">
              <a:defRPr/>
            </a:pPr>
            <a:r>
              <a:rPr lang="de-DE" altLang="de-DE" sz="667" b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Foto: Uli Regenscheit</a:t>
            </a:r>
          </a:p>
        </p:txBody>
      </p:sp>
      <p:sp>
        <p:nvSpPr>
          <p:cNvPr id="4" name="Foliennummernplatzhalter 6"/>
          <p:cNvSpPr txBox="1">
            <a:spLocks/>
          </p:cNvSpPr>
          <p:nvPr/>
        </p:nvSpPr>
        <p:spPr bwMode="auto">
          <a:xfrm>
            <a:off x="6928555" y="4990042"/>
            <a:ext cx="642498" cy="2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12788" eaLnBrk="0" hangingPunc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1pPr>
            <a:lvl2pPr marL="355600" indent="-184150" defTabSz="712788" eaLnBrk="0" hangingPunct="0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2pPr>
            <a:lvl3pPr marL="712788" indent="-176213" defTabSz="712788" eaLnBrk="0" hangingPunct="0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068388" indent="-184150" defTabSz="712788" eaLnBrk="0" hangingPunct="0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4pPr>
            <a:lvl5pPr marL="1425575" indent="-176213" defTabSz="712788" eaLnBrk="0" hangingPunct="0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1882775" indent="-176213" defTabSz="712788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339975" indent="-176213" defTabSz="712788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2797175" indent="-176213" defTabSz="712788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254375" indent="-176213" defTabSz="712788" eaLnBrk="0" fontAlgn="base" hangingPunct="0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de-DE" sz="667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05/2023</a:t>
            </a:r>
          </a:p>
        </p:txBody>
      </p:sp>
    </p:spTree>
    <p:extLst>
      <p:ext uri="{BB962C8B-B14F-4D97-AF65-F5344CB8AC3E}">
        <p14:creationId xmlns:p14="http://schemas.microsoft.com/office/powerpoint/2010/main" val="281545098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644415-D5C7-1A18-BA11-3857BF526505}"/>
              </a:ext>
            </a:extLst>
          </p:cNvPr>
          <p:cNvCxnSpPr>
            <a:cxnSpLocks/>
          </p:cNvCxnSpPr>
          <p:nvPr/>
        </p:nvCxnSpPr>
        <p:spPr>
          <a:xfrm>
            <a:off x="2520482" y="2872238"/>
            <a:ext cx="881847" cy="2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6B2D2A-FF6D-FDB3-0F55-DDD757ED0BAF}"/>
              </a:ext>
            </a:extLst>
          </p:cNvPr>
          <p:cNvCxnSpPr>
            <a:cxnSpLocks/>
          </p:cNvCxnSpPr>
          <p:nvPr/>
        </p:nvCxnSpPr>
        <p:spPr>
          <a:xfrm>
            <a:off x="2487309" y="4704789"/>
            <a:ext cx="812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2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 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644415-D5C7-1A18-BA11-3857BF526505}"/>
              </a:ext>
            </a:extLst>
          </p:cNvPr>
          <p:cNvCxnSpPr>
            <a:cxnSpLocks/>
          </p:cNvCxnSpPr>
          <p:nvPr/>
        </p:nvCxnSpPr>
        <p:spPr>
          <a:xfrm>
            <a:off x="2520482" y="2872238"/>
            <a:ext cx="881847" cy="2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1404D-F6DC-5643-95C3-5511660662B2}"/>
              </a:ext>
            </a:extLst>
          </p:cNvPr>
          <p:cNvCxnSpPr>
            <a:cxnSpLocks/>
          </p:cNvCxnSpPr>
          <p:nvPr/>
        </p:nvCxnSpPr>
        <p:spPr>
          <a:xfrm>
            <a:off x="2520482" y="2387191"/>
            <a:ext cx="873273" cy="463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 3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1404D-F6DC-5643-95C3-5511660662B2}"/>
              </a:ext>
            </a:extLst>
          </p:cNvPr>
          <p:cNvCxnSpPr>
            <a:cxnSpLocks/>
          </p:cNvCxnSpPr>
          <p:nvPr/>
        </p:nvCxnSpPr>
        <p:spPr>
          <a:xfrm>
            <a:off x="2520482" y="2387191"/>
            <a:ext cx="873273" cy="463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326E99-D39C-FF9E-17E5-EAA636B139FA}"/>
              </a:ext>
            </a:extLst>
          </p:cNvPr>
          <p:cNvCxnSpPr>
            <a:cxnSpLocks/>
          </p:cNvCxnSpPr>
          <p:nvPr/>
        </p:nvCxnSpPr>
        <p:spPr>
          <a:xfrm>
            <a:off x="3025139" y="1858000"/>
            <a:ext cx="415289" cy="984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326E99-D39C-FF9E-17E5-EAA636B139FA}"/>
              </a:ext>
            </a:extLst>
          </p:cNvPr>
          <p:cNvCxnSpPr>
            <a:cxnSpLocks/>
          </p:cNvCxnSpPr>
          <p:nvPr/>
        </p:nvCxnSpPr>
        <p:spPr>
          <a:xfrm>
            <a:off x="3025139" y="1858000"/>
            <a:ext cx="415289" cy="984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720E2-A5AA-F9F8-B3A9-B459859E4908}"/>
              </a:ext>
            </a:extLst>
          </p:cNvPr>
          <p:cNvCxnSpPr>
            <a:cxnSpLocks/>
          </p:cNvCxnSpPr>
          <p:nvPr/>
        </p:nvCxnSpPr>
        <p:spPr>
          <a:xfrm flipH="1">
            <a:off x="3521391" y="1690440"/>
            <a:ext cx="32384" cy="11108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0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AECE3E-44CB-D874-C249-A7AD26842CD6}"/>
              </a:ext>
            </a:extLst>
          </p:cNvPr>
          <p:cNvCxnSpPr>
            <a:cxnSpLocks/>
          </p:cNvCxnSpPr>
          <p:nvPr/>
        </p:nvCxnSpPr>
        <p:spPr>
          <a:xfrm flipH="1">
            <a:off x="3579494" y="1775460"/>
            <a:ext cx="398146" cy="102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74AA05-4276-9BEB-3630-DF521DDE9AF5}"/>
              </a:ext>
            </a:extLst>
          </p:cNvPr>
          <p:cNvCxnSpPr>
            <a:cxnSpLocks/>
          </p:cNvCxnSpPr>
          <p:nvPr/>
        </p:nvCxnSpPr>
        <p:spPr>
          <a:xfrm flipV="1">
            <a:off x="4853940" y="2387191"/>
            <a:ext cx="403860" cy="9579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6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644415-D5C7-1A18-BA11-3857BF526505}"/>
              </a:ext>
            </a:extLst>
          </p:cNvPr>
          <p:cNvCxnSpPr>
            <a:cxnSpLocks/>
          </p:cNvCxnSpPr>
          <p:nvPr/>
        </p:nvCxnSpPr>
        <p:spPr>
          <a:xfrm>
            <a:off x="2520482" y="2872238"/>
            <a:ext cx="881847" cy="2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1404D-F6DC-5643-95C3-5511660662B2}"/>
              </a:ext>
            </a:extLst>
          </p:cNvPr>
          <p:cNvCxnSpPr>
            <a:cxnSpLocks/>
          </p:cNvCxnSpPr>
          <p:nvPr/>
        </p:nvCxnSpPr>
        <p:spPr>
          <a:xfrm>
            <a:off x="2520482" y="2387191"/>
            <a:ext cx="873273" cy="463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326E99-D39C-FF9E-17E5-EAA636B139FA}"/>
              </a:ext>
            </a:extLst>
          </p:cNvPr>
          <p:cNvCxnSpPr>
            <a:cxnSpLocks/>
          </p:cNvCxnSpPr>
          <p:nvPr/>
        </p:nvCxnSpPr>
        <p:spPr>
          <a:xfrm>
            <a:off x="3025139" y="1858000"/>
            <a:ext cx="415289" cy="9842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E720E2-A5AA-F9F8-B3A9-B459859E4908}"/>
              </a:ext>
            </a:extLst>
          </p:cNvPr>
          <p:cNvCxnSpPr>
            <a:cxnSpLocks/>
          </p:cNvCxnSpPr>
          <p:nvPr/>
        </p:nvCxnSpPr>
        <p:spPr>
          <a:xfrm flipH="1">
            <a:off x="3521391" y="1690440"/>
            <a:ext cx="32384" cy="11108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6B2D2A-FF6D-FDB3-0F55-DDD757ED0BAF}"/>
              </a:ext>
            </a:extLst>
          </p:cNvPr>
          <p:cNvCxnSpPr>
            <a:cxnSpLocks/>
          </p:cNvCxnSpPr>
          <p:nvPr/>
        </p:nvCxnSpPr>
        <p:spPr>
          <a:xfrm>
            <a:off x="2487309" y="4704789"/>
            <a:ext cx="812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AA36C9-D2AB-891B-8D39-4F5D9DAC9493}"/>
              </a:ext>
            </a:extLst>
          </p:cNvPr>
          <p:cNvCxnSpPr>
            <a:cxnSpLocks/>
          </p:cNvCxnSpPr>
          <p:nvPr/>
        </p:nvCxnSpPr>
        <p:spPr>
          <a:xfrm flipH="1">
            <a:off x="3579494" y="1775460"/>
            <a:ext cx="398146" cy="102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5864D5-359C-BFB3-6996-29984FDB180F}"/>
              </a:ext>
            </a:extLst>
          </p:cNvPr>
          <p:cNvCxnSpPr>
            <a:cxnSpLocks/>
          </p:cNvCxnSpPr>
          <p:nvPr/>
        </p:nvCxnSpPr>
        <p:spPr>
          <a:xfrm flipV="1">
            <a:off x="4853940" y="2387191"/>
            <a:ext cx="403860" cy="9579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8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3230-4D3D-D28D-B238-27E6B984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C1437-C4EF-0C14-47CC-D62B773E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41151-9841-F7FA-52B3-3D7757B7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Laplacian contraction process does not alter the connectivity of the original mesh. The final curve-skeleton is guaranteed to be homotopic to the original object.</a:t>
            </a:r>
          </a:p>
          <a:p>
            <a:r>
              <a:rPr lang="en-US" dirty="0"/>
              <a:t>The method inherently deals with noise, making it insensitive to noise.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3000-487B-0559-85D4-2245021E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88F50-9EAB-D575-BD5F-CF1CAFCF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6F73C-A845-C115-8B53-67247352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08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Laplacian Contraction to obtain </a:t>
            </a:r>
            <a:r>
              <a:rPr lang="en-US" dirty="0" err="1"/>
              <a:t>reeb</a:t>
            </a:r>
            <a:r>
              <a:rPr lang="en-US" dirty="0"/>
              <a:t>-graph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Laplace contraction is an iterative process</a:t>
            </a:r>
          </a:p>
          <a:p>
            <a:r>
              <a:rPr lang="en-US" dirty="0"/>
              <a:t>Therefore it requires a large computational power</a:t>
            </a:r>
          </a:p>
          <a:p>
            <a:r>
              <a:rPr lang="en-US" dirty="0"/>
              <a:t>Also it has large time complexity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56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Laplacian Contraction to obtain </a:t>
            </a:r>
            <a:r>
              <a:rPr lang="en-US" dirty="0" err="1"/>
              <a:t>reeb</a:t>
            </a:r>
            <a:r>
              <a:rPr lang="en-US" dirty="0"/>
              <a:t>-graph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136A3F-5DFE-CC08-8D6C-42EBC7E5B959}"/>
              </a:ext>
            </a:extLst>
          </p:cNvPr>
          <p:cNvGrpSpPr/>
          <p:nvPr/>
        </p:nvGrpSpPr>
        <p:grpSpPr>
          <a:xfrm>
            <a:off x="588944" y="1476788"/>
            <a:ext cx="6442112" cy="3521807"/>
            <a:chOff x="588944" y="1476788"/>
            <a:chExt cx="6442112" cy="35218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78DD37-1569-8451-1E16-DE39A45F427A}"/>
                </a:ext>
              </a:extLst>
            </p:cNvPr>
            <p:cNvGrpSpPr/>
            <p:nvPr/>
          </p:nvGrpSpPr>
          <p:grpSpPr>
            <a:xfrm>
              <a:off x="588944" y="1476788"/>
              <a:ext cx="6442112" cy="3521807"/>
              <a:chOff x="390258" y="1333402"/>
              <a:chExt cx="7169225" cy="380384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3006E0-22D7-00AB-0F03-B01EEC21A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0258" y="1333402"/>
                <a:ext cx="5181866" cy="380384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5C1314B-40EE-DFCF-8027-E13061482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853" y="4149677"/>
                <a:ext cx="4470630" cy="939848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46EBA8-8124-A666-6BE7-D198A7E5616E}"/>
                </a:ext>
              </a:extLst>
            </p:cNvPr>
            <p:cNvSpPr/>
            <p:nvPr/>
          </p:nvSpPr>
          <p:spPr>
            <a:xfrm>
              <a:off x="3013844" y="4671060"/>
              <a:ext cx="2416419" cy="3275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58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</a:t>
            </a:r>
            <a:r>
              <a:rPr lang="en-US" dirty="0" err="1"/>
              <a:t>reeb</a:t>
            </a:r>
            <a:r>
              <a:rPr lang="en-US" dirty="0"/>
              <a:t>-graph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skeleton extraction only works for closed and branched mesh models.</a:t>
            </a:r>
          </a:p>
          <a:p>
            <a:r>
              <a:rPr lang="en-US" dirty="0"/>
              <a:t>In case of pyramid the skeleton would just be a straight line which doesn’t retain much about the geometry.</a:t>
            </a:r>
          </a:p>
          <a:p>
            <a:r>
              <a:rPr lang="en-US" dirty="0"/>
              <a:t>Therefore identifying critical points and performing segmentation is not possible.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3FC827-3BC1-C709-DC62-D2CC768A7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169BB-7979-5845-B2AB-770311F2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</a:t>
            </a:r>
            <a:r>
              <a:rPr lang="en-US" dirty="0" err="1"/>
              <a:t>reeb</a:t>
            </a:r>
            <a:r>
              <a:rPr lang="en-US" dirty="0"/>
              <a:t> graph</a:t>
            </a:r>
          </a:p>
        </p:txBody>
      </p:sp>
    </p:spTree>
    <p:extLst>
      <p:ext uri="{BB962C8B-B14F-4D97-AF65-F5344CB8AC3E}">
        <p14:creationId xmlns:p14="http://schemas.microsoft.com/office/powerpoint/2010/main" val="219652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orful curved object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7D9E866D-B82E-2376-2F8E-214D9314B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7566" r="27404" b="5122"/>
          <a:stretch/>
        </p:blipFill>
        <p:spPr bwMode="auto">
          <a:xfrm>
            <a:off x="435681" y="982414"/>
            <a:ext cx="3148830" cy="31697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3" descr="A red and blue wireframe of a curved tube&#10;&#10;Description automatically generated">
            <a:extLst>
              <a:ext uri="{FF2B5EF4-FFF2-40B4-BE49-F238E27FC236}">
                <a16:creationId xmlns:a16="http://schemas.microsoft.com/office/drawing/2014/main" id="{6F77A108-0175-1F72-28AD-AB413159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647" y="1056271"/>
            <a:ext cx="3309197" cy="3169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30EA3-B587-EEE2-6DFE-70238C969183}"/>
              </a:ext>
            </a:extLst>
          </p:cNvPr>
          <p:cNvSpPr txBox="1"/>
          <p:nvPr/>
        </p:nvSpPr>
        <p:spPr>
          <a:xfrm>
            <a:off x="1333578" y="4138837"/>
            <a:ext cx="1353256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78" dirty="0"/>
              <a:t>Bent cylinder 3D mesh </a:t>
            </a:r>
            <a:endParaRPr lang="en-US" sz="87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15921-DC11-FAAF-55E2-D39C26319DDC}"/>
              </a:ext>
            </a:extLst>
          </p:cNvPr>
          <p:cNvSpPr txBox="1"/>
          <p:nvPr/>
        </p:nvSpPr>
        <p:spPr>
          <a:xfrm>
            <a:off x="4308639" y="4110564"/>
            <a:ext cx="2169184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78" dirty="0" err="1"/>
              <a:t>Reeb</a:t>
            </a:r>
            <a:r>
              <a:rPr lang="en-IN" sz="878" dirty="0"/>
              <a:t> graph extraction from the 3D data</a:t>
            </a:r>
            <a:endParaRPr lang="en-US" sz="878" dirty="0"/>
          </a:p>
        </p:txBody>
      </p:sp>
    </p:spTree>
    <p:extLst>
      <p:ext uri="{BB962C8B-B14F-4D97-AF65-F5344CB8AC3E}">
        <p14:creationId xmlns:p14="http://schemas.microsoft.com/office/powerpoint/2010/main" val="70277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</a:t>
            </a:r>
            <a:r>
              <a:rPr lang="en-US" dirty="0" err="1"/>
              <a:t>reeb</a:t>
            </a:r>
            <a:r>
              <a:rPr lang="en-US" dirty="0"/>
              <a:t>-graph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94087-51AF-947B-A088-6904915CE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0" r="21100"/>
          <a:stretch/>
        </p:blipFill>
        <p:spPr>
          <a:xfrm>
            <a:off x="390000" y="1485899"/>
            <a:ext cx="3202834" cy="3177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58357-2CAF-5858-FDA5-25EA88D8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4" y="1941830"/>
            <a:ext cx="3449320" cy="2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8D9DD-514D-AF5F-AC75-E1D73E242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4891-3720-B034-B9BD-9680F0E7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Time, and distances criterion for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0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E162-CC76-3A6B-A3B0-49358C6D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distances criterion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5E2B6-9DF2-16F7-210C-9DB6D42B4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theory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1EFE-1305-013C-4C14-343A8E18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segmentation algorithm focuses on the construction of knitting patterns using a set of rules.</a:t>
            </a:r>
          </a:p>
          <a:p>
            <a:r>
              <a:rPr lang="en-US" dirty="0"/>
              <a:t>Based on point properties such as time, and distances of points in the 3D object; the rows and short rows are knitted.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DE639-EB77-A9F7-7339-E4CB3390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687D2-626E-E5AA-53AA-E03C1A2F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118EB-78B5-C78E-2D99-3C255437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29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4ED2-A15A-61BA-6C09-1D8721A9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distances criterion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CA1A-98B6-1F8D-F5E7-18D76226D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of the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AEA83-E4A5-536A-D503-31792AF2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full row based on time criterion: if max time value of the previous layer/ row is less than all the time values of the potential current row.</a:t>
            </a:r>
          </a:p>
          <a:p>
            <a:r>
              <a:rPr lang="en-US" dirty="0"/>
              <a:t>If the time criterion is satisfied, then check for the distance criterion: the distance between all the points in a row and short rows must be less than two times the knitting width.</a:t>
            </a:r>
          </a:p>
          <a:p>
            <a:r>
              <a:rPr lang="en-US" dirty="0"/>
              <a:t>Short row are created when the time criterion is not met, whereas full rows are obtained if the it is met.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961E0-3283-5448-2106-2F6F0105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9A8DF-ED7E-2670-78EA-690DB975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2713B-CAD1-267E-5A90-ED60767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580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85D0-8076-E40F-786D-FE3C5CBB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8FEB-FDE4-B6BE-38E0-222689F88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EA25-6BEB-2003-1B5B-3C42420A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CA907-C133-117C-5645-87DCDE10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8B44-C34A-853D-99AF-D355935C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8D5198C1-A84B-96BA-D8FE-B5D861268B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8220" y="1381123"/>
          <a:ext cx="4643559" cy="370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951">
                  <a:extLst>
                    <a:ext uri="{9D8B030D-6E8A-4147-A177-3AD203B41FA5}">
                      <a16:colId xmlns:a16="http://schemas.microsoft.com/office/drawing/2014/main" val="2595516068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2122913340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1051183130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2943086248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1620383366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676522422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3526078413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2517921465"/>
                    </a:ext>
                  </a:extLst>
                </a:gridCol>
                <a:gridCol w="515951">
                  <a:extLst>
                    <a:ext uri="{9D8B030D-6E8A-4147-A177-3AD203B41FA5}">
                      <a16:colId xmlns:a16="http://schemas.microsoft.com/office/drawing/2014/main" val="1221900469"/>
                    </a:ext>
                  </a:extLst>
                </a:gridCol>
              </a:tblGrid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029615398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20426019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948184785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4086836254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1628950184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610956660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63519320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736089505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617616385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4248998966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261850422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366156173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1376187171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452254332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138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949054046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1926706563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87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519460564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371454385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49571910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047762147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124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143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055939406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144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166</a:t>
                      </a:r>
                      <a:endParaRPr lang="en-US" sz="9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3298199059"/>
                  </a:ext>
                </a:extLst>
              </a:tr>
              <a:tr h="1612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76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91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107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145</a:t>
                      </a:r>
                      <a:endParaRPr lang="en-US" sz="9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167</a:t>
                      </a:r>
                      <a:endParaRPr lang="en-US" sz="9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2" marR="8062" marT="8062" marB="0" anchor="b"/>
                </a:tc>
                <a:extLst>
                  <a:ext uri="{0D108BD9-81ED-4DB2-BD59-A6C34878D82A}">
                    <a16:rowId xmlns:a16="http://schemas.microsoft.com/office/drawing/2014/main" val="2833010281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4D72445B-96B2-919A-28F6-DC148662D323}"/>
              </a:ext>
            </a:extLst>
          </p:cNvPr>
          <p:cNvGrpSpPr/>
          <p:nvPr/>
        </p:nvGrpSpPr>
        <p:grpSpPr>
          <a:xfrm>
            <a:off x="1488220" y="1383538"/>
            <a:ext cx="5680754" cy="3716126"/>
            <a:chOff x="1487029" y="1381121"/>
            <a:chExt cx="5680754" cy="37161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248EB1-E5FF-E59F-A6ED-523588415DBC}"/>
                </a:ext>
              </a:extLst>
            </p:cNvPr>
            <p:cNvSpPr/>
            <p:nvPr/>
          </p:nvSpPr>
          <p:spPr>
            <a:xfrm>
              <a:off x="1488220" y="1381121"/>
              <a:ext cx="4643559" cy="1177662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A99256-8996-4011-5B6E-124EE7CA9A2A}"/>
                </a:ext>
              </a:extLst>
            </p:cNvPr>
            <p:cNvSpPr/>
            <p:nvPr/>
          </p:nvSpPr>
          <p:spPr>
            <a:xfrm>
              <a:off x="1488220" y="4155311"/>
              <a:ext cx="4643559" cy="61346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8BA1DB-1387-B5BF-6582-3F07632E4628}"/>
                </a:ext>
              </a:extLst>
            </p:cNvPr>
            <p:cNvSpPr/>
            <p:nvPr/>
          </p:nvSpPr>
          <p:spPr>
            <a:xfrm>
              <a:off x="1488220" y="2567387"/>
              <a:ext cx="4643559" cy="158792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074A31-ABD1-1943-C415-0C5B5685E942}"/>
                </a:ext>
              </a:extLst>
            </p:cNvPr>
            <p:cNvSpPr/>
            <p:nvPr/>
          </p:nvSpPr>
          <p:spPr>
            <a:xfrm>
              <a:off x="1488220" y="4943177"/>
              <a:ext cx="4643559" cy="15407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F246D7-47A6-5223-FE93-476DF164D25C}"/>
                </a:ext>
              </a:extLst>
            </p:cNvPr>
            <p:cNvSpPr/>
            <p:nvPr/>
          </p:nvSpPr>
          <p:spPr>
            <a:xfrm>
              <a:off x="1487029" y="4768771"/>
              <a:ext cx="4643559" cy="17440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19E4C-D5F4-90DE-50B1-E2F0F0CBF924}"/>
                </a:ext>
              </a:extLst>
            </p:cNvPr>
            <p:cNvSpPr/>
            <p:nvPr/>
          </p:nvSpPr>
          <p:spPr>
            <a:xfrm>
              <a:off x="6228534" y="4339844"/>
              <a:ext cx="924041" cy="276224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Full Rows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19671-1C24-A751-43D6-20E1E2011B7C}"/>
                </a:ext>
              </a:extLst>
            </p:cNvPr>
            <p:cNvSpPr/>
            <p:nvPr/>
          </p:nvSpPr>
          <p:spPr>
            <a:xfrm>
              <a:off x="6243742" y="1794565"/>
              <a:ext cx="924041" cy="276224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Full Rows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BD083C-01E0-59C4-8161-B005EF23CA4A}"/>
                </a:ext>
              </a:extLst>
            </p:cNvPr>
            <p:cNvSpPr/>
            <p:nvPr/>
          </p:nvSpPr>
          <p:spPr>
            <a:xfrm>
              <a:off x="6228533" y="3029930"/>
              <a:ext cx="924041" cy="27622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Short Rows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1CE676-27FC-CCA5-4F2D-F0624631DD2C}"/>
                </a:ext>
              </a:extLst>
            </p:cNvPr>
            <p:cNvSpPr/>
            <p:nvPr/>
          </p:nvSpPr>
          <p:spPr>
            <a:xfrm>
              <a:off x="6229575" y="4743988"/>
              <a:ext cx="924041" cy="27622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</a:rPr>
                <a:t>Short 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72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19D2-D61A-3765-2282-585D2A6F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12CB-50FE-8E16-2A6F-C75210CD8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20231126-1410-31.1432300">
            <a:hlinkClick r:id="" action="ppaction://media"/>
            <a:extLst>
              <a:ext uri="{FF2B5EF4-FFF2-40B4-BE49-F238E27FC236}">
                <a16:creationId xmlns:a16="http://schemas.microsoft.com/office/drawing/2014/main" id="{61E482F4-E6F9-4721-3235-A3F8B5E03C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569" y="1391264"/>
            <a:ext cx="4614862" cy="37084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824E-0E4F-31C0-F5BE-D6EB41EE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A299A-0ED7-8E9D-06D2-CFAA13AC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C650D-6D2D-C41D-E452-4A51A3FE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3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51AD-60DC-BD31-645A-399D9241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6AFC-3A9E-51E4-4C6F-1BEE96B8F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87E62-931C-3A1D-9C57-4419F2529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26BE-D1A3-C3C6-73CB-A2E049B9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441EF-B6BD-F290-98E8-7AE83781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77918-BA0E-A614-56C0-3B4FE05F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5CD8F-FF16-A647-B9A7-5DFFF142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19" y="1472055"/>
            <a:ext cx="3845518" cy="3617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E9B05-3E44-A7E8-5AEE-F80AE7CD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0" y="1381125"/>
            <a:ext cx="3413424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E1BB-08EB-4C17-C6D5-C31AF9FA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7FEF-54B3-2C81-21D9-4D99DCEF0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70127-9A6A-FED8-1E32-658E7A046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0939B-3256-5A9A-292F-312BBF70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CD03B-E50F-B6DD-5A44-566822ED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84370-B067-107C-CD1F-9B4FA0E6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CE3E9B-A20B-35FB-EE78-FFBFBC49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0" y="1373427"/>
            <a:ext cx="3939071" cy="372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D699C7-242A-C1E1-166E-ED79838A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451" y="4188850"/>
            <a:ext cx="3603623" cy="6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3287-61A8-A2C4-468D-17CB98F3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53C2B-ABFE-8E2D-FFFC-A5E4F8EA0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BBA4D-09A3-8F5C-7326-EB5B75E6B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8DC95-8742-B879-57EE-E3A63F10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50DD8-4B72-CA49-D55E-A3E57147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735E0-69F7-1131-B35F-8920E718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D7EC6-8574-F33F-2BB9-0340F502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65" y="1391264"/>
            <a:ext cx="3695172" cy="370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96F61-0506-2505-91E4-DCEB06E4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0" y="1391265"/>
            <a:ext cx="3314037" cy="91759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7CE4ED4-665E-BD1F-8A23-420A5BE9FF83}"/>
              </a:ext>
            </a:extLst>
          </p:cNvPr>
          <p:cNvSpPr/>
          <p:nvPr/>
        </p:nvSpPr>
        <p:spPr>
          <a:xfrm rot="3496666">
            <a:off x="3953312" y="1078085"/>
            <a:ext cx="1319832" cy="22602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A64FC8-FA5C-991E-29BD-1BF502F6A8FC}"/>
              </a:ext>
            </a:extLst>
          </p:cNvPr>
          <p:cNvSpPr/>
          <p:nvPr/>
        </p:nvSpPr>
        <p:spPr>
          <a:xfrm rot="2705418">
            <a:off x="6491796" y="3029614"/>
            <a:ext cx="343709" cy="66821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6CAA28-2D4F-12B3-69CA-2A70952E299C}"/>
              </a:ext>
            </a:extLst>
          </p:cNvPr>
          <p:cNvSpPr/>
          <p:nvPr/>
        </p:nvSpPr>
        <p:spPr>
          <a:xfrm rot="1064023">
            <a:off x="5588242" y="2440111"/>
            <a:ext cx="343709" cy="66821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012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E162-CC76-3A6B-A3B0-49358C6D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</a:t>
            </a:r>
            <a:r>
              <a:rPr lang="en-US" dirty="0" err="1"/>
              <a:t>reeb</a:t>
            </a:r>
            <a:r>
              <a:rPr lang="en-US" dirty="0"/>
              <a:t>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5E2B6-9DF2-16F7-210C-9DB6D42B4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theory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1EFE-1305-013C-4C14-343A8E18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reeb</a:t>
            </a:r>
            <a:r>
              <a:rPr lang="en-US" dirty="0"/>
              <a:t> graph extraction from 3D point cloud is topological method.</a:t>
            </a:r>
          </a:p>
          <a:p>
            <a:r>
              <a:rPr lang="en-US" dirty="0"/>
              <a:t>For any generic 3D structure </a:t>
            </a:r>
            <a:r>
              <a:rPr lang="en-US" dirty="0" err="1"/>
              <a:t>reeb</a:t>
            </a:r>
            <a:r>
              <a:rPr lang="en-US" dirty="0"/>
              <a:t> graph can be obtained using “</a:t>
            </a:r>
            <a:r>
              <a:rPr lang="en-US" sz="1600" dirty="0"/>
              <a:t>mass-driven curve skeleton</a:t>
            </a:r>
            <a:r>
              <a:rPr lang="en-US" dirty="0"/>
              <a:t>” called Laplacian Contraction. </a:t>
            </a:r>
          </a:p>
          <a:p>
            <a:r>
              <a:rPr lang="en-US" dirty="0" err="1"/>
              <a:t>Reeb</a:t>
            </a:r>
            <a:r>
              <a:rPr lang="en-US" dirty="0"/>
              <a:t> graph helps in identifying critical points for segmentation.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DE639-EB77-A9F7-7339-E4CB3390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687D2-626E-E5AA-53AA-E03C1A2F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118EB-78B5-C78E-2D99-3C255437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orful curved object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169F67C-1717-38AE-E8B0-616C5FD5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7566" r="27404" b="5122"/>
          <a:stretch/>
        </p:blipFill>
        <p:spPr bwMode="auto">
          <a:xfrm>
            <a:off x="499828" y="789970"/>
            <a:ext cx="3172193" cy="348191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3BCCB-7F37-B80F-E5F9-97818FCD53BB}"/>
              </a:ext>
            </a:extLst>
          </p:cNvPr>
          <p:cNvSpPr txBox="1"/>
          <p:nvPr/>
        </p:nvSpPr>
        <p:spPr>
          <a:xfrm>
            <a:off x="1311428" y="4280456"/>
            <a:ext cx="1353256" cy="22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78" dirty="0"/>
              <a:t>Bent cylinder 3D mesh </a:t>
            </a:r>
            <a:endParaRPr lang="en-US" sz="87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CF6B2-00D4-58EB-D5C7-08833E5AB8DD}"/>
              </a:ext>
            </a:extLst>
          </p:cNvPr>
          <p:cNvSpPr txBox="1"/>
          <p:nvPr/>
        </p:nvSpPr>
        <p:spPr>
          <a:xfrm>
            <a:off x="4103938" y="4130735"/>
            <a:ext cx="2566728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78" dirty="0"/>
              <a:t>Multipoint connection/ short rows in the second </a:t>
            </a:r>
          </a:p>
          <a:p>
            <a:r>
              <a:rPr lang="en-IN" sz="878" dirty="0"/>
              <a:t>half of the bent cylinder</a:t>
            </a:r>
            <a:endParaRPr lang="en-US" sz="878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17616-A402-E53B-0973-E9309AA8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21" y="799491"/>
            <a:ext cx="3695172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2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3230-4D3D-D28D-B238-27E6B984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C1437-C4EF-0C14-47CC-D62B773E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41151-9841-F7FA-52B3-3D7757B7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by layer row building therefore more effective segmentation.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3000-487B-0559-85D4-2245021E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88F50-9EAB-D575-BD5F-CF1CAFCF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6F73C-A845-C115-8B53-67247352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786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Time and distances criterion for segmentation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truncation error in the </a:t>
            </a:r>
            <a:r>
              <a:rPr lang="en-US"/>
              <a:t>distance value, </a:t>
            </a:r>
            <a:r>
              <a:rPr lang="en-US" dirty="0"/>
              <a:t>one node connects to multiple points with respect to the nearest distance criterion. Causing multiple short rows with the same node. </a:t>
            </a:r>
          </a:p>
          <a:p>
            <a:r>
              <a:rPr lang="en-US" dirty="0"/>
              <a:t>Generalization is not effectively possible when number of points in a full row keeps changing.</a:t>
            </a:r>
          </a:p>
          <a:p>
            <a:r>
              <a:rPr lang="en-US" dirty="0"/>
              <a:t>For instance in pyramid, the number of points on the start and the end line are lesser than the number of points on the any other lines in between. </a:t>
            </a:r>
          </a:p>
          <a:p>
            <a:r>
              <a:rPr lang="en-US" dirty="0"/>
              <a:t>Sequential building of layers results in huge computational time for complex structure.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60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8D9DD-514D-AF5F-AC75-E1D73E242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4891-3720-B034-B9BD-9680F0E7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Time values density and distances criterion for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7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E162-CC76-3A6B-A3B0-49358C6D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Time values density and distances criterion for segmentation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5E2B6-9DF2-16F7-210C-9DB6D42B4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 theory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1EFE-1305-013C-4C14-343A8E18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segmentation algorithm focuses on the construction of knitting patterns using point properties such as time values density, and distances of points in the 3D object.</a:t>
            </a:r>
          </a:p>
          <a:p>
            <a:r>
              <a:rPr lang="en-US" dirty="0"/>
              <a:t>Points (potentially) from same row are on the same time level.</a:t>
            </a:r>
          </a:p>
          <a:p>
            <a:r>
              <a:rPr lang="en-US" dirty="0"/>
              <a:t>With this knowledge, clustering the time values to find the points forming row.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DE639-EB77-A9F7-7339-E4CB3390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687D2-626E-E5AA-53AA-E03C1A2F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118EB-78B5-C78E-2D99-3C255437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98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4ED2-A15A-61BA-6C09-1D8721A9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Time values density and distances criterion for segmentation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CA1A-98B6-1F8D-F5E7-18D76226D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of the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AEA83-E4A5-536A-D503-31792AF2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the time values based on the number of possible rows, which is calculated by the knitting parameter “h” and the largest length in the 3D mesh.</a:t>
            </a:r>
          </a:p>
          <a:p>
            <a:r>
              <a:rPr lang="en-US" dirty="0"/>
              <a:t>Implement k-means clustering with initial values initialized using </a:t>
            </a:r>
            <a:r>
              <a:rPr lang="en-US" dirty="0" err="1"/>
              <a:t>equi</a:t>
            </a:r>
            <a:r>
              <a:rPr lang="en-US" dirty="0"/>
              <a:t>-spaced time values from -1 to 1 with number of possible rows.</a:t>
            </a:r>
          </a:p>
          <a:p>
            <a:r>
              <a:rPr lang="en-US" dirty="0"/>
              <a:t>Using these clusters build the full rows and short rows based on the distance criterions.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961E0-3283-5448-2106-2F6F0105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9A8DF-ED7E-2670-78EA-690DB975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2713B-CAD1-267E-5A90-ED60767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575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6472-CAF0-F07A-93C9-4D297858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time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6491-456F-1EED-69EB-FD4835F8F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Number of classes depends on the height of knitting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5DE29-7B01-6F72-B339-23AA1C6A5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6B819-253B-BA08-E75F-6E379BF9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3306D-197A-1364-753B-12233E83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038D2-6F6E-3561-94BB-1613F1FF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36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0FA4A-F2B7-BAF7-E296-C2AE2376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09" y="1517480"/>
            <a:ext cx="6893191" cy="34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7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2CE3-AD76-BBEC-7E75-D3FA0244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 in the structures reflecting in clusters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0743-8ECA-866A-15BF-6585EAA95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Definition of bins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455B0-B6DB-E5B8-5B8F-B12B58A9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95F64-F580-BD15-9253-E27EF8E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C10C3-27AA-F627-0021-1C11EFD3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05B8A-7797-A40D-7DF5-05B27465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885D3-1E88-16A9-FB03-E4312E9B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1" y="1464424"/>
            <a:ext cx="5867777" cy="36254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F7901-4694-0D0B-2319-72D5DE61B1FB}"/>
              </a:ext>
            </a:extLst>
          </p:cNvPr>
          <p:cNvSpPr/>
          <p:nvPr/>
        </p:nvSpPr>
        <p:spPr>
          <a:xfrm>
            <a:off x="2566467" y="2966037"/>
            <a:ext cx="2643308" cy="56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E849C-2D7A-6CC1-72C9-C9DEA5997EB6}"/>
              </a:ext>
            </a:extLst>
          </p:cNvPr>
          <p:cNvSpPr txBox="1"/>
          <p:nvPr/>
        </p:nvSpPr>
        <p:spPr>
          <a:xfrm>
            <a:off x="1796782" y="5172824"/>
            <a:ext cx="4439088" cy="205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50" dirty="0"/>
              <a:t>Bent part of the cylinder is highly dense compared to the straight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815BC-9EF7-5746-5955-6D1B7B233403}"/>
              </a:ext>
            </a:extLst>
          </p:cNvPr>
          <p:cNvSpPr txBox="1"/>
          <p:nvPr/>
        </p:nvSpPr>
        <p:spPr>
          <a:xfrm>
            <a:off x="3443593" y="3584596"/>
            <a:ext cx="732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Bent part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9C7DF-02A1-02F6-56E5-AE9028769C6F}"/>
              </a:ext>
            </a:extLst>
          </p:cNvPr>
          <p:cNvSpPr txBox="1"/>
          <p:nvPr/>
        </p:nvSpPr>
        <p:spPr>
          <a:xfrm>
            <a:off x="5367031" y="3584596"/>
            <a:ext cx="938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straight part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2FF7F-4D2B-450E-7848-643AE14BD997}"/>
              </a:ext>
            </a:extLst>
          </p:cNvPr>
          <p:cNvSpPr txBox="1"/>
          <p:nvPr/>
        </p:nvSpPr>
        <p:spPr>
          <a:xfrm>
            <a:off x="1314294" y="3584596"/>
            <a:ext cx="938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straight part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0A3F1-B598-2CD7-D4E9-D1E1D2160702}"/>
              </a:ext>
            </a:extLst>
          </p:cNvPr>
          <p:cNvSpPr/>
          <p:nvPr/>
        </p:nvSpPr>
        <p:spPr>
          <a:xfrm>
            <a:off x="1521986" y="2974329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DC7BA1-AFE1-7201-5D3A-B50926F347DB}"/>
              </a:ext>
            </a:extLst>
          </p:cNvPr>
          <p:cNvSpPr/>
          <p:nvPr/>
        </p:nvSpPr>
        <p:spPr>
          <a:xfrm>
            <a:off x="1861433" y="2965911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8E70B-6E0B-C08B-2864-DB904AB59EA8}"/>
              </a:ext>
            </a:extLst>
          </p:cNvPr>
          <p:cNvSpPr/>
          <p:nvPr/>
        </p:nvSpPr>
        <p:spPr>
          <a:xfrm>
            <a:off x="831312" y="2974329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49048F-4762-8CCB-8D50-AD7A06A150B4}"/>
              </a:ext>
            </a:extLst>
          </p:cNvPr>
          <p:cNvSpPr/>
          <p:nvPr/>
        </p:nvSpPr>
        <p:spPr>
          <a:xfrm>
            <a:off x="1172615" y="2971468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3A23B-C82F-91E1-1028-EDAD785582A9}"/>
              </a:ext>
            </a:extLst>
          </p:cNvPr>
          <p:cNvSpPr/>
          <p:nvPr/>
        </p:nvSpPr>
        <p:spPr>
          <a:xfrm>
            <a:off x="5986375" y="2964109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65CE47-50B0-B41A-2092-9303C10AC8E9}"/>
              </a:ext>
            </a:extLst>
          </p:cNvPr>
          <p:cNvSpPr/>
          <p:nvPr/>
        </p:nvSpPr>
        <p:spPr>
          <a:xfrm>
            <a:off x="6348543" y="2951016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F9D0B-64D2-31ED-9129-DFC561C9087F}"/>
              </a:ext>
            </a:extLst>
          </p:cNvPr>
          <p:cNvSpPr/>
          <p:nvPr/>
        </p:nvSpPr>
        <p:spPr>
          <a:xfrm>
            <a:off x="5284001" y="2951016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50F9A-952A-40EE-E10D-696AF18BA216}"/>
              </a:ext>
            </a:extLst>
          </p:cNvPr>
          <p:cNvSpPr/>
          <p:nvPr/>
        </p:nvSpPr>
        <p:spPr>
          <a:xfrm>
            <a:off x="5641763" y="2951016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EAE68-89AB-2BA7-E4BA-5FFFE60858A0}"/>
              </a:ext>
            </a:extLst>
          </p:cNvPr>
          <p:cNvSpPr/>
          <p:nvPr/>
        </p:nvSpPr>
        <p:spPr>
          <a:xfrm>
            <a:off x="3098475" y="2971468"/>
            <a:ext cx="186724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AC9C2-C08F-4F12-7602-B0582AC8A295}"/>
              </a:ext>
            </a:extLst>
          </p:cNvPr>
          <p:cNvSpPr/>
          <p:nvPr/>
        </p:nvSpPr>
        <p:spPr>
          <a:xfrm>
            <a:off x="3519317" y="2965911"/>
            <a:ext cx="162486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79D43B-B340-0154-B0B7-1CCFC7A30AA0}"/>
              </a:ext>
            </a:extLst>
          </p:cNvPr>
          <p:cNvSpPr/>
          <p:nvPr/>
        </p:nvSpPr>
        <p:spPr>
          <a:xfrm>
            <a:off x="2566467" y="2977080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382780-12B3-B9EE-27CA-CB49BE0002E5}"/>
              </a:ext>
            </a:extLst>
          </p:cNvPr>
          <p:cNvSpPr/>
          <p:nvPr/>
        </p:nvSpPr>
        <p:spPr>
          <a:xfrm>
            <a:off x="2884881" y="2971468"/>
            <a:ext cx="196006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2FBBD6-9E8E-9926-A481-49864090FAA2}"/>
              </a:ext>
            </a:extLst>
          </p:cNvPr>
          <p:cNvSpPr/>
          <p:nvPr/>
        </p:nvSpPr>
        <p:spPr>
          <a:xfrm>
            <a:off x="3296875" y="2971468"/>
            <a:ext cx="223025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FF7AE4-8D81-47A4-F822-A1CF97920833}"/>
              </a:ext>
            </a:extLst>
          </p:cNvPr>
          <p:cNvSpPr/>
          <p:nvPr/>
        </p:nvSpPr>
        <p:spPr>
          <a:xfrm>
            <a:off x="3692856" y="2975849"/>
            <a:ext cx="162486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EBF9D-5986-D36E-FDD7-A4A0D1C3DFAD}"/>
              </a:ext>
            </a:extLst>
          </p:cNvPr>
          <p:cNvSpPr/>
          <p:nvPr/>
        </p:nvSpPr>
        <p:spPr>
          <a:xfrm rot="10800000">
            <a:off x="4420808" y="2960354"/>
            <a:ext cx="186724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E577DE-FD9F-9D15-98AC-9C68AA54C230}"/>
              </a:ext>
            </a:extLst>
          </p:cNvPr>
          <p:cNvSpPr/>
          <p:nvPr/>
        </p:nvSpPr>
        <p:spPr>
          <a:xfrm rot="10800000">
            <a:off x="4024204" y="2965911"/>
            <a:ext cx="162486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D3B982-319E-CBAD-C168-7AB6020971F5}"/>
              </a:ext>
            </a:extLst>
          </p:cNvPr>
          <p:cNvSpPr/>
          <p:nvPr/>
        </p:nvSpPr>
        <p:spPr>
          <a:xfrm rot="10800000">
            <a:off x="4915431" y="2954994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C57DAF-E150-CE1C-8215-7FBC3D265CC4}"/>
              </a:ext>
            </a:extLst>
          </p:cNvPr>
          <p:cNvSpPr/>
          <p:nvPr/>
        </p:nvSpPr>
        <p:spPr>
          <a:xfrm rot="10800000">
            <a:off x="4741892" y="2952264"/>
            <a:ext cx="170573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EA79A1-66DC-2EC1-252F-EBF68260DF13}"/>
              </a:ext>
            </a:extLst>
          </p:cNvPr>
          <p:cNvSpPr/>
          <p:nvPr/>
        </p:nvSpPr>
        <p:spPr>
          <a:xfrm rot="10800000">
            <a:off x="4186107" y="2960354"/>
            <a:ext cx="223025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24EA16-D523-F627-D488-B286B3B9C7F7}"/>
              </a:ext>
            </a:extLst>
          </p:cNvPr>
          <p:cNvSpPr/>
          <p:nvPr/>
        </p:nvSpPr>
        <p:spPr>
          <a:xfrm rot="10800000">
            <a:off x="3850665" y="2955973"/>
            <a:ext cx="162486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F270E-AF35-0BE6-DBEF-96CE158A9025}"/>
              </a:ext>
            </a:extLst>
          </p:cNvPr>
          <p:cNvSpPr/>
          <p:nvPr/>
        </p:nvSpPr>
        <p:spPr>
          <a:xfrm rot="10800000">
            <a:off x="4607531" y="2959809"/>
            <a:ext cx="131394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BB27D-2BB4-DD4D-A651-E95766F31CCB}"/>
              </a:ext>
            </a:extLst>
          </p:cNvPr>
          <p:cNvSpPr/>
          <p:nvPr/>
        </p:nvSpPr>
        <p:spPr>
          <a:xfrm>
            <a:off x="2229391" y="2974329"/>
            <a:ext cx="307361" cy="56861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1934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459-9811-FE00-C625-FF679294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time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C5CB7-767F-6BF7-7E95-84666E573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Formation of full rows and short rows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3078E0-7AD1-F971-E431-4B6109D93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82682" y="1381121"/>
          <a:ext cx="4854636" cy="3708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9404">
                  <a:extLst>
                    <a:ext uri="{9D8B030D-6E8A-4147-A177-3AD203B41FA5}">
                      <a16:colId xmlns:a16="http://schemas.microsoft.com/office/drawing/2014/main" val="1188361014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998108195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2141953043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443670834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774936248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736363081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2894255458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3808388859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3914770457"/>
                    </a:ext>
                  </a:extLst>
                </a:gridCol>
              </a:tblGrid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694098556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55151745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27658303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87972955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364171569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344195238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08081586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15637286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90436334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11715546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545640855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767395341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22813013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8342867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5413910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882950312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71656310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767991148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3669796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522928060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010726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127351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4F713-9E38-25DD-B963-ED39F45D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7A8DF-C57C-D840-E3EA-09890B6F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E7ED2-5BE3-0A75-9B93-BD58EF10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4EE6D-BE0E-163E-861B-44C092CBEB2A}"/>
              </a:ext>
            </a:extLst>
          </p:cNvPr>
          <p:cNvSpPr/>
          <p:nvPr/>
        </p:nvSpPr>
        <p:spPr>
          <a:xfrm>
            <a:off x="1382682" y="1381121"/>
            <a:ext cx="4854636" cy="117766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E3660-CB8C-0040-934C-0A0EFEC2E1ED}"/>
              </a:ext>
            </a:extLst>
          </p:cNvPr>
          <p:cNvSpPr/>
          <p:nvPr/>
        </p:nvSpPr>
        <p:spPr>
          <a:xfrm>
            <a:off x="1382682" y="3926400"/>
            <a:ext cx="4854636" cy="117766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6CEF8-9CA8-0D75-D24C-537FBFDD2F3C}"/>
              </a:ext>
            </a:extLst>
          </p:cNvPr>
          <p:cNvSpPr/>
          <p:nvPr/>
        </p:nvSpPr>
        <p:spPr>
          <a:xfrm>
            <a:off x="1382682" y="2567387"/>
            <a:ext cx="4854636" cy="13444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FC5B9-9DB8-97CB-B98B-3A646974A4EA}"/>
              </a:ext>
            </a:extLst>
          </p:cNvPr>
          <p:cNvSpPr/>
          <p:nvPr/>
        </p:nvSpPr>
        <p:spPr>
          <a:xfrm>
            <a:off x="6267516" y="4377119"/>
            <a:ext cx="924041" cy="27622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Full Rows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71B40-20C5-1B35-FFB0-467CA5AED784}"/>
              </a:ext>
            </a:extLst>
          </p:cNvPr>
          <p:cNvSpPr/>
          <p:nvPr/>
        </p:nvSpPr>
        <p:spPr>
          <a:xfrm>
            <a:off x="6282724" y="1831840"/>
            <a:ext cx="924041" cy="27622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Full Rows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038BC-EA03-5E69-596E-DA6988BA1235}"/>
              </a:ext>
            </a:extLst>
          </p:cNvPr>
          <p:cNvSpPr/>
          <p:nvPr/>
        </p:nvSpPr>
        <p:spPr>
          <a:xfrm>
            <a:off x="6267515" y="3067205"/>
            <a:ext cx="924041" cy="27622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Short Rows</a:t>
            </a:r>
          </a:p>
        </p:txBody>
      </p:sp>
    </p:spTree>
    <p:extLst>
      <p:ext uri="{BB962C8B-B14F-4D97-AF65-F5344CB8AC3E}">
        <p14:creationId xmlns:p14="http://schemas.microsoft.com/office/powerpoint/2010/main" val="70639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A271-7C7F-B7B4-81D3-4B7AEAC0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F7C6A-6915-8F02-7462-4D0FB6E9C9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20231126-1156-00.5035371">
            <a:hlinkClick r:id="" action="ppaction://media"/>
            <a:extLst>
              <a:ext uri="{FF2B5EF4-FFF2-40B4-BE49-F238E27FC236}">
                <a16:creationId xmlns:a16="http://schemas.microsoft.com/office/drawing/2014/main" id="{9168132B-75D6-721C-F74E-85C2BDD326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5078" y="1290195"/>
            <a:ext cx="4722812" cy="37084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E370B-713F-ED9A-993A-52908C7A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B5DD3-FA35-B3D2-5D2A-C4D549A4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4D5F-E2A3-2122-EABB-1ADDD83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4ED2-A15A-61BA-6C09-1D8721A9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approach using </a:t>
            </a:r>
            <a:r>
              <a:rPr lang="en-US" dirty="0" err="1"/>
              <a:t>reeb</a:t>
            </a:r>
            <a:r>
              <a:rPr lang="en-US" dirty="0"/>
              <a:t> graph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CA1A-98B6-1F8D-F5E7-18D76226D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of the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AEA83-E4A5-536A-D503-31792AF2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skeletal structure of the 3D mesh using Laplacian contraction.</a:t>
            </a:r>
          </a:p>
          <a:p>
            <a:r>
              <a:rPr lang="en-US" dirty="0"/>
              <a:t>Use this skeleton to identify critical points for segmentation such junction points, angle of deviation etc. </a:t>
            </a:r>
          </a:p>
          <a:p>
            <a:r>
              <a:rPr lang="en-US" dirty="0"/>
              <a:t>Based on these critical points create a segmentation rule (threshold for crucial points)</a:t>
            </a:r>
          </a:p>
          <a:p>
            <a:r>
              <a:rPr lang="en-US" dirty="0"/>
              <a:t>Segmentate the 3d mesh and feed it to existing knitting algorithm.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961E0-3283-5448-2106-2F6F0105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9A8DF-ED7E-2670-78EA-690DB975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2713B-CAD1-267E-5A90-ED60767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41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29F7-B57F-7C38-5F25-BE4674F6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FDD44-1B45-6E22-732E-337C71483A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00FDF-F9A1-1221-373D-C68570BD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02F26-7872-A7C3-03D3-9FA8F5F1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FA5D9-6941-8BAC-FEAD-3A50AF7E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34EC0-E08A-0CF4-26BE-A3E4FCF5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1A472-815C-88E2-52D8-6A9D9EE4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45" y="1451662"/>
            <a:ext cx="3700812" cy="356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AAAAA-14CC-E940-60B5-6C5A7477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3" y="1381124"/>
            <a:ext cx="3700812" cy="8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9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4969-C531-87ED-35C8-56313A94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CF2C-72DD-FD83-E83F-97635D241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690E-E0D0-DEB9-139E-137984BD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C93DB-9A5D-C388-DFD3-48AB7E64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72D75-31C3-D7CA-346C-F18869A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87D45-AACA-AE37-4116-9FB0EF57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CE417-7DA5-AC51-B42F-4ADB8E6E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98" y="1523305"/>
            <a:ext cx="3556529" cy="3424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9391-1126-020E-5797-9A9389CD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3" y="1381125"/>
            <a:ext cx="3691801" cy="84216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BCC27E3-ADB9-1581-4CEF-1CBAA29378E8}"/>
              </a:ext>
            </a:extLst>
          </p:cNvPr>
          <p:cNvSpPr/>
          <p:nvPr/>
        </p:nvSpPr>
        <p:spPr>
          <a:xfrm rot="3496666">
            <a:off x="4177393" y="1186572"/>
            <a:ext cx="1319832" cy="22602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8586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FE21-C314-9573-176C-771CCB05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77938-F66D-F375-D673-63814CA95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F42C5-4F02-2718-2B8C-73062BCD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90CA8-8304-3BAA-543F-B39E83B1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64FE2-D089-03D9-F1EF-F7EC5014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F78F4-FBEA-C3E6-CFDE-0DF1AA3E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CED59-1BAB-4B96-0379-505CF7C9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0" y="1381125"/>
            <a:ext cx="3824111" cy="3647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F7EE7-2AE8-6F6C-E130-BF2DAEB6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18" y="1489277"/>
            <a:ext cx="3811739" cy="7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6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87C0-EEC7-D0CC-236F-509557F7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20419-C4E3-8A38-6877-DC2D69BD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8A7ED-1D3E-E062-3327-BD2B08F06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While creating bins for classes for clustering, due to non linearity of the distribution the marked point is on the boundary of the bins.</a:t>
            </a:r>
          </a:p>
          <a:p>
            <a:r>
              <a:rPr lang="en-US" dirty="0"/>
              <a:t>Subsequently, it is not considered while creating short row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9DA573-5561-B4A2-34BD-428B4DE5EC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55588B-DCEB-1574-79E1-32BDD6B9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DFF9F-961E-D99D-F0BC-22DFE986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783A84-A804-4939-6CF8-720B2C43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150C0-54F3-7D1B-10E1-CD7EF6407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9" r="23462"/>
          <a:stretch/>
        </p:blipFill>
        <p:spPr>
          <a:xfrm>
            <a:off x="3690000" y="1321109"/>
            <a:ext cx="3690222" cy="37679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ACD628-5A7F-AF0A-7426-8A45A574B3EF}"/>
              </a:ext>
            </a:extLst>
          </p:cNvPr>
          <p:cNvSpPr/>
          <p:nvPr/>
        </p:nvSpPr>
        <p:spPr>
          <a:xfrm>
            <a:off x="4848625" y="2366682"/>
            <a:ext cx="284309" cy="27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6096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87C0-EEC7-D0CC-236F-509557F7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20419-C4E3-8A38-6877-DC2D69BD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8A7ED-1D3E-E062-3327-BD2B08F06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missing point depends on the geometry of the object, point’s density between start line and end line. </a:t>
            </a:r>
          </a:p>
          <a:p>
            <a:r>
              <a:rPr lang="en-US" dirty="0"/>
              <a:t>Therefore there is need of exhaustive list of geometries for generalization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9DA573-5561-B4A2-34BD-428B4DE5EC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55588B-DCEB-1574-79E1-32BDD6B9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DFF9F-961E-D99D-F0BC-22DFE986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783A84-A804-4939-6CF8-720B2C43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150C0-54F3-7D1B-10E1-CD7EF6407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9" r="23462"/>
          <a:stretch/>
        </p:blipFill>
        <p:spPr>
          <a:xfrm>
            <a:off x="3690000" y="1321109"/>
            <a:ext cx="3690222" cy="37679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ACD628-5A7F-AF0A-7426-8A45A574B3EF}"/>
              </a:ext>
            </a:extLst>
          </p:cNvPr>
          <p:cNvSpPr/>
          <p:nvPr/>
        </p:nvSpPr>
        <p:spPr>
          <a:xfrm>
            <a:off x="4848625" y="2366682"/>
            <a:ext cx="284309" cy="27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3750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4459-9811-FE00-C625-FF679294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time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C5CB7-767F-6BF7-7E95-84666E573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Formation of full rows and short rows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3078E0-7AD1-F971-E431-4B6109D93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82682" y="1381121"/>
          <a:ext cx="4854636" cy="3708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9404">
                  <a:extLst>
                    <a:ext uri="{9D8B030D-6E8A-4147-A177-3AD203B41FA5}">
                      <a16:colId xmlns:a16="http://schemas.microsoft.com/office/drawing/2014/main" val="1188361014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998108195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2141953043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443670834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774936248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1736363081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2894255458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3808388859"/>
                    </a:ext>
                  </a:extLst>
                </a:gridCol>
                <a:gridCol w="539404">
                  <a:extLst>
                    <a:ext uri="{9D8B030D-6E8A-4147-A177-3AD203B41FA5}">
                      <a16:colId xmlns:a16="http://schemas.microsoft.com/office/drawing/2014/main" val="3914770457"/>
                    </a:ext>
                  </a:extLst>
                </a:gridCol>
              </a:tblGrid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694098556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55151745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27658303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87972955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364171569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344195238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08081586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15637286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90436334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11715546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545640855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767395341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228130133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8342867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54139107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882950312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71656310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1767991148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36697964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3522928060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7010726"/>
                  </a:ext>
                </a:extLst>
              </a:tr>
              <a:tr h="168564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9" marR="5619" marT="5619" marB="0" anchor="b"/>
                </a:tc>
                <a:extLst>
                  <a:ext uri="{0D108BD9-81ED-4DB2-BD59-A6C34878D82A}">
                    <a16:rowId xmlns:a16="http://schemas.microsoft.com/office/drawing/2014/main" val="201273519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4F713-9E38-25DD-B963-ED39F45D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7A8DF-C57C-D840-E3EA-09890B6F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E7ED2-5BE3-0A75-9B93-BD58EF10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45</a:t>
            </a:fld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4EE6D-BE0E-163E-861B-44C092CBEB2A}"/>
              </a:ext>
            </a:extLst>
          </p:cNvPr>
          <p:cNvSpPr/>
          <p:nvPr/>
        </p:nvSpPr>
        <p:spPr>
          <a:xfrm>
            <a:off x="1382682" y="1381121"/>
            <a:ext cx="4854636" cy="117766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E3660-CB8C-0040-934C-0A0EFEC2E1ED}"/>
              </a:ext>
            </a:extLst>
          </p:cNvPr>
          <p:cNvSpPr/>
          <p:nvPr/>
        </p:nvSpPr>
        <p:spPr>
          <a:xfrm>
            <a:off x="1382682" y="3926400"/>
            <a:ext cx="4854636" cy="117766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6CEF8-9CA8-0D75-D24C-537FBFDD2F3C}"/>
              </a:ext>
            </a:extLst>
          </p:cNvPr>
          <p:cNvSpPr/>
          <p:nvPr/>
        </p:nvSpPr>
        <p:spPr>
          <a:xfrm>
            <a:off x="1382682" y="2567387"/>
            <a:ext cx="4854636" cy="13444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FC5B9-9DB8-97CB-B98B-3A646974A4EA}"/>
              </a:ext>
            </a:extLst>
          </p:cNvPr>
          <p:cNvSpPr/>
          <p:nvPr/>
        </p:nvSpPr>
        <p:spPr>
          <a:xfrm>
            <a:off x="6267516" y="4377119"/>
            <a:ext cx="924041" cy="27622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Full Rows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71B40-20C5-1B35-FFB0-467CA5AED784}"/>
              </a:ext>
            </a:extLst>
          </p:cNvPr>
          <p:cNvSpPr/>
          <p:nvPr/>
        </p:nvSpPr>
        <p:spPr>
          <a:xfrm>
            <a:off x="6282724" y="1831840"/>
            <a:ext cx="924041" cy="27622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Full Rows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038BC-EA03-5E69-596E-DA6988BA1235}"/>
              </a:ext>
            </a:extLst>
          </p:cNvPr>
          <p:cNvSpPr/>
          <p:nvPr/>
        </p:nvSpPr>
        <p:spPr>
          <a:xfrm>
            <a:off x="6267515" y="3067205"/>
            <a:ext cx="924041" cy="27622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Short Rows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15205-F216-E167-6E48-2EA71960E364}"/>
              </a:ext>
            </a:extLst>
          </p:cNvPr>
          <p:cNvSpPr/>
          <p:nvPr/>
        </p:nvSpPr>
        <p:spPr>
          <a:xfrm>
            <a:off x="3810000" y="2727832"/>
            <a:ext cx="270222" cy="1021976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7CB040-C558-C911-3F68-E5F11EA586CC}"/>
              </a:ext>
            </a:extLst>
          </p:cNvPr>
          <p:cNvSpPr/>
          <p:nvPr/>
        </p:nvSpPr>
        <p:spPr>
          <a:xfrm>
            <a:off x="580563" y="2959910"/>
            <a:ext cx="725817" cy="51483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Un-Clustered point </a:t>
            </a:r>
          </a:p>
        </p:txBody>
      </p:sp>
    </p:spTree>
    <p:extLst>
      <p:ext uri="{BB962C8B-B14F-4D97-AF65-F5344CB8AC3E}">
        <p14:creationId xmlns:p14="http://schemas.microsoft.com/office/powerpoint/2010/main" val="3133052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3230-4D3D-D28D-B238-27E6B984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C1437-C4EF-0C14-47CC-D62B773E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41151-9841-F7FA-52B3-3D7757B7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helps in initializing the time criterion which simplifies the segmentation based on time.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3000-487B-0559-85D4-2245021E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88F50-9EAB-D575-BD5F-CF1CAFCF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6F73C-A845-C115-8B53-67247352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6832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262-FF4F-2E09-DD1A-07AAE83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BE771-51E0-01AF-475D-5F3FD98D8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 of clustering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ABB6-2C62-02B2-4F7B-B00D2F74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non-linearity in the structures the clustering happens between points which are spatially far but timewise near</a:t>
            </a:r>
          </a:p>
          <a:p>
            <a:r>
              <a:rPr lang="en-US" dirty="0"/>
              <a:t>For instance in the bent part of the bent cylinder there is non- linearity and the points in cluster takes multiple points in one cluster leaving fewer points for the next row, giving rise to undesired short rows. </a:t>
            </a:r>
          </a:p>
          <a:p>
            <a:r>
              <a:rPr lang="en-US" dirty="0"/>
              <a:t>Iterating over these points is computationally costly. </a:t>
            </a:r>
          </a:p>
          <a:p>
            <a:r>
              <a:rPr lang="en-US" dirty="0"/>
              <a:t>Initialization of centers of class affect the clustering of time values, generalization of these initialization depends on geometry.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E82-0185-F9B2-8FE4-2A1B3A4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F4B2-E343-D9F9-98D7-E9E5816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5FC24-1DEF-9B20-94CE-3DF1259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50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2CE3-AD76-BBEC-7E75-D3FA0244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 in the structures reflecting in clusters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0743-8ECA-866A-15BF-6585EAA95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455B0-B6DB-E5B8-5B8F-B12B58A9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95F64-F580-BD15-9253-E27EF8E5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C10C3-27AA-F627-0021-1C11EFD3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05B8A-7797-A40D-7DF5-05B27465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885D3-1E88-16A9-FB03-E4312E9B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1" y="1464424"/>
            <a:ext cx="5867777" cy="36254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F7901-4694-0D0B-2319-72D5DE61B1FB}"/>
              </a:ext>
            </a:extLst>
          </p:cNvPr>
          <p:cNvSpPr/>
          <p:nvPr/>
        </p:nvSpPr>
        <p:spPr>
          <a:xfrm>
            <a:off x="2566467" y="2966037"/>
            <a:ext cx="2643308" cy="56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E849C-2D7A-6CC1-72C9-C9DEA5997EB6}"/>
              </a:ext>
            </a:extLst>
          </p:cNvPr>
          <p:cNvSpPr txBox="1"/>
          <p:nvPr/>
        </p:nvSpPr>
        <p:spPr>
          <a:xfrm>
            <a:off x="1796782" y="5172824"/>
            <a:ext cx="4439088" cy="205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50" dirty="0"/>
              <a:t>Bent part of the cylinder is highly dense compared to the straight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815BC-9EF7-5746-5955-6D1B7B233403}"/>
              </a:ext>
            </a:extLst>
          </p:cNvPr>
          <p:cNvSpPr txBox="1"/>
          <p:nvPr/>
        </p:nvSpPr>
        <p:spPr>
          <a:xfrm>
            <a:off x="3443593" y="3584596"/>
            <a:ext cx="732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Bent part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9C7DF-02A1-02F6-56E5-AE9028769C6F}"/>
              </a:ext>
            </a:extLst>
          </p:cNvPr>
          <p:cNvSpPr txBox="1"/>
          <p:nvPr/>
        </p:nvSpPr>
        <p:spPr>
          <a:xfrm>
            <a:off x="5367031" y="3584596"/>
            <a:ext cx="938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straight part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2FF7F-4D2B-450E-7848-643AE14BD997}"/>
              </a:ext>
            </a:extLst>
          </p:cNvPr>
          <p:cNvSpPr txBox="1"/>
          <p:nvPr/>
        </p:nvSpPr>
        <p:spPr>
          <a:xfrm>
            <a:off x="1314294" y="3584596"/>
            <a:ext cx="938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straight part </a:t>
            </a:r>
          </a:p>
        </p:txBody>
      </p:sp>
    </p:spTree>
    <p:extLst>
      <p:ext uri="{BB962C8B-B14F-4D97-AF65-F5344CB8AC3E}">
        <p14:creationId xmlns:p14="http://schemas.microsoft.com/office/powerpoint/2010/main" val="73640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68A7-E2D1-53AD-4E01-9E0E60C3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approach using </a:t>
            </a:r>
            <a:r>
              <a:rPr lang="en-US" dirty="0" err="1"/>
              <a:t>reeb</a:t>
            </a:r>
            <a:r>
              <a:rPr lang="en-US" dirty="0"/>
              <a:t> graph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80B3E-11BD-B415-D0EE-E486DA08E3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Reeb</a:t>
            </a:r>
            <a:r>
              <a:rPr lang="en-US" dirty="0"/>
              <a:t> Graph after 5 iteration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A8FD4-FC89-F70B-3C81-800767EF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FC8CD-6DF0-445D-7176-5771CA5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AAD6C-B334-665D-3782-881D5FED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CB818-FAE1-9E80-059D-5BB50F4B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6C00E-70FE-2698-BE69-6E011923F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1" r="23595" b="11611"/>
          <a:stretch/>
        </p:blipFill>
        <p:spPr>
          <a:xfrm>
            <a:off x="1848091" y="1381125"/>
            <a:ext cx="3923818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2619-70BB-6630-3C41-CC7147D5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Contraction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968BE-C388-8BB4-0D31-A56C19B40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Contraction by volume after every iteration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9BA44-9DEA-FDC7-49CC-56C860657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FD4F3-6576-7D53-7814-48311131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9584D-55AF-FBA7-4E75-64CA8AC3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55732-0C97-2558-95A8-7E5BBC94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A275C-5EBD-791D-5AF8-266B504C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0506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2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86D9-BC75-4F0A-0F52-B7247BC9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approach using </a:t>
            </a:r>
            <a:r>
              <a:rPr lang="en-US" dirty="0" err="1"/>
              <a:t>reeb</a:t>
            </a:r>
            <a:r>
              <a:rPr lang="en-US" dirty="0"/>
              <a:t> graph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6627-C4AE-B4BB-19F0-11710F3C7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Skeleton structure of the bent cylinder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E9A9F-50DE-2987-7CBD-0D81D0BB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B6B27-FAF7-FA5D-F370-6268D432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32F48-4EFA-06F0-91BF-43DEBC06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DC193-83A6-16A3-F86E-77EE1AB3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F6147-4BEC-32A7-78D1-3BB7E8348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7" t="4421" r="24269" b="6727"/>
          <a:stretch/>
        </p:blipFill>
        <p:spPr>
          <a:xfrm>
            <a:off x="2061882" y="1163490"/>
            <a:ext cx="3496235" cy="40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3F45-3A3D-6135-539F-1603C5D3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19DD-C0F5-5A46-FF83-4F1F7B947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Derivative of change in angle to compute critical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BE883-708F-76B9-FE2A-6BB9BD08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65D9C-F6F6-75BE-57EC-CE5C5BB1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82DB9-D975-1B01-D547-CAA1C446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DB82E-62D4-9F13-FE6A-4B80A827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B4C3F3-1698-5E57-A85A-85D48846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381125"/>
            <a:ext cx="6278880" cy="3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CB37-4BE0-1E95-10FF-CE0C9CF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 for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0AA2-3902-791D-6667-9577CC813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initial threshold as 10 degrees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CBCC-4A7A-871B-365B-3FCA0052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864F-DB11-3889-FF08-ED55C8A5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2C9C-5BD2-4498-0EA1-33A555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E88CC-840B-939B-8FD2-D36F9955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AE57F9-C049-F5CD-5C60-F3710878D4E3}"/>
              </a:ext>
            </a:extLst>
          </p:cNvPr>
          <p:cNvGrpSpPr/>
          <p:nvPr/>
        </p:nvGrpSpPr>
        <p:grpSpPr>
          <a:xfrm>
            <a:off x="2224421" y="1321109"/>
            <a:ext cx="3171157" cy="3853540"/>
            <a:chOff x="2224421" y="1321109"/>
            <a:chExt cx="3171157" cy="3853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35939-5E2E-6643-47DA-FEF3F4394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47" t="5999" r="28737" b="2580"/>
            <a:stretch/>
          </p:blipFill>
          <p:spPr>
            <a:xfrm>
              <a:off x="2224421" y="1321109"/>
              <a:ext cx="3171157" cy="38535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2B6B6-5679-3353-A28B-D157A8426634}"/>
                </a:ext>
              </a:extLst>
            </p:cNvPr>
            <p:cNvSpPr/>
            <p:nvPr/>
          </p:nvSpPr>
          <p:spPr>
            <a:xfrm>
              <a:off x="2819400" y="28641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0DBD4-A9CB-642D-4927-0554861D95CE}"/>
                </a:ext>
              </a:extLst>
            </p:cNvPr>
            <p:cNvSpPr/>
            <p:nvPr/>
          </p:nvSpPr>
          <p:spPr>
            <a:xfrm>
              <a:off x="2819400" y="25356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086E7-059B-0B39-096E-97D02782DDB0}"/>
                </a:ext>
              </a:extLst>
            </p:cNvPr>
            <p:cNvSpPr/>
            <p:nvPr/>
          </p:nvSpPr>
          <p:spPr>
            <a:xfrm>
              <a:off x="3100387" y="20997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85676D-B4A1-D854-ECA3-397466FEE2D8}"/>
                </a:ext>
              </a:extLst>
            </p:cNvPr>
            <p:cNvSpPr/>
            <p:nvPr/>
          </p:nvSpPr>
          <p:spPr>
            <a:xfrm>
              <a:off x="3533775" y="200448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C2D1CF-1B21-0A03-A4D4-CDD65534262B}"/>
                </a:ext>
              </a:extLst>
            </p:cNvPr>
            <p:cNvSpPr/>
            <p:nvPr/>
          </p:nvSpPr>
          <p:spPr>
            <a:xfrm>
              <a:off x="3809999" y="2145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6D3610-3228-5C0C-1713-5B05202F07CC}"/>
              </a:ext>
            </a:extLst>
          </p:cNvPr>
          <p:cNvSpPr txBox="1"/>
          <p:nvPr/>
        </p:nvSpPr>
        <p:spPr>
          <a:xfrm>
            <a:off x="5883307" y="2057227"/>
            <a:ext cx="914400" cy="1733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000" dirty="0"/>
              <a:t>= Critical points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B9F683-B616-1DCB-6D47-5DE5176EA884}"/>
              </a:ext>
            </a:extLst>
          </p:cNvPr>
          <p:cNvSpPr/>
          <p:nvPr/>
        </p:nvSpPr>
        <p:spPr>
          <a:xfrm>
            <a:off x="5732289" y="2099736"/>
            <a:ext cx="92208" cy="9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2993189"/>
      </p:ext>
    </p:extLst>
  </p:cSld>
  <p:clrMapOvr>
    <a:masterClrMapping/>
  </p:clrMapOvr>
</p:sld>
</file>

<file path=ppt/theme/theme1.xml><?xml version="1.0" encoding="utf-8"?>
<a:theme xmlns:a="http://schemas.openxmlformats.org/drawingml/2006/main" name="Uni-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1923</Words>
  <Application>Microsoft Office PowerPoint</Application>
  <PresentationFormat>Custom</PresentationFormat>
  <Paragraphs>870</Paragraphs>
  <Slides>48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Uni-Stuttgart</vt:lpstr>
      <vt:lpstr>Method of Segmentation to aid in effective knitting</vt:lpstr>
      <vt:lpstr>Segmentation using reeb graph</vt:lpstr>
      <vt:lpstr>Segmentation using reeb graph</vt:lpstr>
      <vt:lpstr>Segmentation approach using reeb graph </vt:lpstr>
      <vt:lpstr>Segmentation approach using reeb graph </vt:lpstr>
      <vt:lpstr>Laplacian Contraction </vt:lpstr>
      <vt:lpstr>Segmentation approach using reeb graph </vt:lpstr>
      <vt:lpstr>Critical points for segmentation</vt:lpstr>
      <vt:lpstr>Critical points for segmentation</vt:lpstr>
      <vt:lpstr>Critical points for segmentation</vt:lpstr>
      <vt:lpstr>Critical points for segmentation</vt:lpstr>
      <vt:lpstr>Critical points for segmentation</vt:lpstr>
      <vt:lpstr>Critical points for segmentation</vt:lpstr>
      <vt:lpstr>Critical points for segmentation</vt:lpstr>
      <vt:lpstr>Critical points for segmentation</vt:lpstr>
      <vt:lpstr>Advantages </vt:lpstr>
      <vt:lpstr>Drawbacks</vt:lpstr>
      <vt:lpstr>Drawbacks</vt:lpstr>
      <vt:lpstr>Drawbacks</vt:lpstr>
      <vt:lpstr>PowerPoint Presentation</vt:lpstr>
      <vt:lpstr>Drawbacks</vt:lpstr>
      <vt:lpstr>Time, and distances criterion for segmentation</vt:lpstr>
      <vt:lpstr>Time and distances criterion for segmentation</vt:lpstr>
      <vt:lpstr>Time and distances criterion for segmentation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Advantages </vt:lpstr>
      <vt:lpstr>Drawbacks</vt:lpstr>
      <vt:lpstr>Time values density and distances criterion for segmentation</vt:lpstr>
      <vt:lpstr>Time values density and distances criterion for segmentation</vt:lpstr>
      <vt:lpstr>Time values density and distances criterion for segmentation</vt:lpstr>
      <vt:lpstr>Clustering the time values</vt:lpstr>
      <vt:lpstr>Non-linearity in the structures reflecting in clusters</vt:lpstr>
      <vt:lpstr>Clustering the time values</vt:lpstr>
      <vt:lpstr>Implementation </vt:lpstr>
      <vt:lpstr>Implementation</vt:lpstr>
      <vt:lpstr>Implementation</vt:lpstr>
      <vt:lpstr>Implementation</vt:lpstr>
      <vt:lpstr>Drawbacks</vt:lpstr>
      <vt:lpstr>Drawbacks</vt:lpstr>
      <vt:lpstr>Clustering the time values</vt:lpstr>
      <vt:lpstr>Advantages </vt:lpstr>
      <vt:lpstr>Drawbacks</vt:lpstr>
      <vt:lpstr>Non-linearity in the structures reflecting in clusters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2016-01-19T06:04:30Z</dcterms:created>
  <dcterms:modified xsi:type="dcterms:W3CDTF">2023-11-26T16:26:26Z</dcterms:modified>
</cp:coreProperties>
</file>